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6" r:id="rId3"/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Source Sans Pro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SansPro-bold.fntdata"/><Relationship Id="rId30" Type="http://schemas.openxmlformats.org/officeDocument/2006/relationships/font" Target="fonts/SourceSansPro-regular.fntdata"/><Relationship Id="rId11" Type="http://schemas.openxmlformats.org/officeDocument/2006/relationships/slide" Target="slides/slide6.xml"/><Relationship Id="rId33" Type="http://schemas.openxmlformats.org/officeDocument/2006/relationships/font" Target="fonts/SourceSansPro-boldItalic.fntdata"/><Relationship Id="rId10" Type="http://schemas.openxmlformats.org/officeDocument/2006/relationships/slide" Target="slides/slide5.xml"/><Relationship Id="rId32" Type="http://schemas.openxmlformats.org/officeDocument/2006/relationships/font" Target="fonts/SourceSansPro-italic.fntdata"/><Relationship Id="rId13" Type="http://schemas.openxmlformats.org/officeDocument/2006/relationships/slide" Target="slides/slide8.xml"/><Relationship Id="rId35" Type="http://schemas.openxmlformats.org/officeDocument/2006/relationships/font" Target="fonts/OpenSans-bold.fntdata"/><Relationship Id="rId12" Type="http://schemas.openxmlformats.org/officeDocument/2006/relationships/slide" Target="slides/slide7.xml"/><Relationship Id="rId34" Type="http://schemas.openxmlformats.org/officeDocument/2006/relationships/font" Target="fonts/OpenSans-regular.fntdata"/><Relationship Id="rId15" Type="http://schemas.openxmlformats.org/officeDocument/2006/relationships/slide" Target="slides/slide10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36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gif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africanbusinesscentral.com/2017/07/22/the-top-10-wealthiest-cities-in-africa-afrasia-bank-new-world-wealth-infographic/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d5e6ec80a_0_10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d5e6ec80a_0_1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d5e6ec80a_0_11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d5e6ec80a_0_1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d5e6ec80a_0_11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d5e6ec80a_0_1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d5e6ec80a_0_1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d5e6ec80a_0_1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d5e6ec80a_0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d5e6ec80a_0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5e6ec80a_1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5e6ec80a_1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4d5e6ec80a_0_4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4d5e6ec80a_0_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d5e6ec80a_0_4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d5e6ec80a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d5e6ec80a_0_10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d5e6ec80a_0_10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50">
                <a:solidFill>
                  <a:srgbClr val="333333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By summer, four million people in the city of Cape Town—one of Africa's </a:t>
            </a:r>
            <a:r>
              <a:rPr lang="en" sz="1450" u="sng">
                <a:solidFill>
                  <a:srgbClr val="009688"/>
                </a:solidFill>
                <a:latin typeface="Georgia"/>
                <a:ea typeface="Georgia"/>
                <a:cs typeface="Georgia"/>
                <a:sym typeface="Georgia"/>
                <a:hlinkClick r:id="rId2"/>
              </a:rPr>
              <a:t>most affluent metropolises</a:t>
            </a:r>
            <a:r>
              <a:rPr lang="en" sz="1450">
                <a:solidFill>
                  <a:srgbClr val="333333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—may have to stand in line surrounded by armed guards to collect rations of the region's most precious commodity: drinking water.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d5e6ec80a_0_10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d5e6ec80a_0_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d5e6ec80a_1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d5e6ec80a_1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d5e6ec80a_0_10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d5e6ec80a_0_1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small difference can make a big change.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d5e6ec80a_0_10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d5e6ec80a_0_10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d5e6ec80a_0_10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d5e6ec80a_0_10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d5e6ec80a_0_11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d5e6ec80a_0_1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d6144b541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d6144b54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443450" y="2906213"/>
            <a:ext cx="6154500" cy="1188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  <p:sp>
        <p:nvSpPr>
          <p:cNvPr id="60" name="Google Shape;60;p14"/>
          <p:cNvSpPr/>
          <p:nvPr/>
        </p:nvSpPr>
        <p:spPr>
          <a:xfrm>
            <a:off x="581050" y="4392919"/>
            <a:ext cx="60168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 - Teal">
  <p:cSld name="TITLE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ctrTitle"/>
          </p:nvPr>
        </p:nvSpPr>
        <p:spPr>
          <a:xfrm>
            <a:off x="565775" y="1583344"/>
            <a:ext cx="6009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481675" y="3494044"/>
            <a:ext cx="60936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4" name="Google Shape;64;p15"/>
          <p:cNvSpPr/>
          <p:nvPr/>
        </p:nvSpPr>
        <p:spPr>
          <a:xfrm>
            <a:off x="581050" y="3055519"/>
            <a:ext cx="60168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 - Gold">
  <p:cSld name="TITLE_1_3_1">
    <p:bg>
      <p:bgPr>
        <a:solidFill>
          <a:srgbClr val="ED9E46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ctrTitle"/>
          </p:nvPr>
        </p:nvSpPr>
        <p:spPr>
          <a:xfrm>
            <a:off x="565775" y="1583344"/>
            <a:ext cx="6009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8" name="Google Shape;68;p16"/>
          <p:cNvSpPr txBox="1"/>
          <p:nvPr>
            <p:ph idx="1" type="subTitle"/>
          </p:nvPr>
        </p:nvSpPr>
        <p:spPr>
          <a:xfrm>
            <a:off x="481675" y="3494044"/>
            <a:ext cx="60936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9" name="Google Shape;69;p16"/>
          <p:cNvSpPr/>
          <p:nvPr/>
        </p:nvSpPr>
        <p:spPr>
          <a:xfrm>
            <a:off x="581050" y="3055519"/>
            <a:ext cx="60168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- Teal">
  <p:cSld name="TITLE_1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1513800" y="2161800"/>
            <a:ext cx="6116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indent="-342900" lvl="3" marL="18288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indent="-342900" lvl="4" marL="22860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indent="-342900" lvl="5" marL="27432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indent="-342900" lvl="6" marL="32004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indent="-342900" lvl="7" marL="36576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indent="-342900" lvl="8" marL="41148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/>
        </p:txBody>
      </p:sp>
      <p:sp>
        <p:nvSpPr>
          <p:cNvPr id="73" name="Google Shape;73;p17"/>
          <p:cNvSpPr txBox="1"/>
          <p:nvPr/>
        </p:nvSpPr>
        <p:spPr>
          <a:xfrm>
            <a:off x="3593400" y="118141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b="1" sz="9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7"/>
          <p:cNvSpPr/>
          <p:nvPr/>
        </p:nvSpPr>
        <p:spPr>
          <a:xfrm>
            <a:off x="2584275" y="4565606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7"/>
          <p:cNvSpPr/>
          <p:nvPr/>
        </p:nvSpPr>
        <p:spPr>
          <a:xfrm>
            <a:off x="2584275" y="451669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- Gold">
  <p:cSld name="TITLE_1_1_1_1">
    <p:bg>
      <p:bgPr>
        <a:solidFill>
          <a:srgbClr val="ED9E46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1513800" y="2161800"/>
            <a:ext cx="6116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indent="-342900" lvl="3" marL="18288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indent="-342900" lvl="4" marL="22860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indent="-342900" lvl="5" marL="27432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indent="-342900" lvl="6" marL="32004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indent="-342900" lvl="7" marL="36576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indent="-342900" lvl="8" marL="41148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/>
        </p:txBody>
      </p:sp>
      <p:sp>
        <p:nvSpPr>
          <p:cNvPr id="79" name="Google Shape;79;p18"/>
          <p:cNvSpPr txBox="1"/>
          <p:nvPr/>
        </p:nvSpPr>
        <p:spPr>
          <a:xfrm>
            <a:off x="3593400" y="118141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b="1" sz="9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" name="Google Shape;80;p18"/>
          <p:cNvSpPr/>
          <p:nvPr/>
        </p:nvSpPr>
        <p:spPr>
          <a:xfrm>
            <a:off x="2584275" y="4565606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8"/>
          <p:cNvSpPr/>
          <p:nvPr/>
        </p:nvSpPr>
        <p:spPr>
          <a:xfrm>
            <a:off x="2584275" y="451669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85" name="Google Shape;85;p19"/>
          <p:cNvSpPr txBox="1"/>
          <p:nvPr>
            <p:ph idx="1" type="body"/>
          </p:nvPr>
        </p:nvSpPr>
        <p:spPr>
          <a:xfrm>
            <a:off x="561950" y="1880794"/>
            <a:ext cx="80202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86" name="Google Shape;86;p19"/>
          <p:cNvSpPr/>
          <p:nvPr/>
        </p:nvSpPr>
        <p:spPr>
          <a:xfrm>
            <a:off x="0" y="1118175"/>
            <a:ext cx="412800" cy="2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9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1" type="body"/>
          </p:nvPr>
        </p:nvSpPr>
        <p:spPr>
          <a:xfrm>
            <a:off x="457200" y="1852210"/>
            <a:ext cx="3561000" cy="3073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2" type="body"/>
          </p:nvPr>
        </p:nvSpPr>
        <p:spPr>
          <a:xfrm>
            <a:off x="5131069" y="1852125"/>
            <a:ext cx="3600000" cy="3073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2" name="Google Shape;92;p20"/>
          <p:cNvSpPr/>
          <p:nvPr/>
        </p:nvSpPr>
        <p:spPr>
          <a:xfrm>
            <a:off x="0" y="1118175"/>
            <a:ext cx="412800" cy="2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0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6" name="Google Shape;96;p21"/>
          <p:cNvSpPr txBox="1"/>
          <p:nvPr>
            <p:ph idx="1" type="body"/>
          </p:nvPr>
        </p:nvSpPr>
        <p:spPr>
          <a:xfrm>
            <a:off x="397575" y="1846388"/>
            <a:ext cx="2691000" cy="28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2" type="body"/>
          </p:nvPr>
        </p:nvSpPr>
        <p:spPr>
          <a:xfrm>
            <a:off x="3226491" y="1846388"/>
            <a:ext cx="2691000" cy="28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3" type="body"/>
          </p:nvPr>
        </p:nvSpPr>
        <p:spPr>
          <a:xfrm>
            <a:off x="6055408" y="1846388"/>
            <a:ext cx="2691000" cy="28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9" name="Google Shape;99;p21"/>
          <p:cNvSpPr/>
          <p:nvPr/>
        </p:nvSpPr>
        <p:spPr>
          <a:xfrm>
            <a:off x="0" y="1118175"/>
            <a:ext cx="412800" cy="2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>
            <p:ph type="title"/>
          </p:nvPr>
        </p:nvSpPr>
        <p:spPr>
          <a:xfrm>
            <a:off x="457200" y="276169"/>
            <a:ext cx="8229600" cy="573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3" name="Google Shape;103;p22"/>
          <p:cNvSpPr/>
          <p:nvPr/>
        </p:nvSpPr>
        <p:spPr>
          <a:xfrm>
            <a:off x="2584275" y="4565606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2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/>
          <p:nvPr>
            <p:ph idx="1" type="body"/>
          </p:nvPr>
        </p:nvSpPr>
        <p:spPr>
          <a:xfrm>
            <a:off x="588700" y="4406306"/>
            <a:ext cx="7966500" cy="278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07" name="Google Shape;107;p23"/>
          <p:cNvSpPr/>
          <p:nvPr/>
        </p:nvSpPr>
        <p:spPr>
          <a:xfrm>
            <a:off x="2584275" y="451669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3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- Gold">
  <p:cSld name="TITLE_AND_BODY_1_1">
    <p:bg>
      <p:bgPr>
        <a:solidFill>
          <a:srgbClr val="ED9E46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13" name="Google Shape;113;p25"/>
          <p:cNvSpPr txBox="1"/>
          <p:nvPr>
            <p:ph idx="1" type="body"/>
          </p:nvPr>
        </p:nvSpPr>
        <p:spPr>
          <a:xfrm>
            <a:off x="561950" y="1880794"/>
            <a:ext cx="80202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4" name="Google Shape;114;p25"/>
          <p:cNvSpPr/>
          <p:nvPr/>
        </p:nvSpPr>
        <p:spPr>
          <a:xfrm>
            <a:off x="0" y="1118175"/>
            <a:ext cx="412800" cy="2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5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 - Gold">
  <p:cSld name="TITLE_AND_TWO_COLUMNS_2_1">
    <p:bg>
      <p:bgPr>
        <a:solidFill>
          <a:srgbClr val="ED9E4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18" name="Google Shape;118;p26"/>
          <p:cNvSpPr txBox="1"/>
          <p:nvPr>
            <p:ph idx="1" type="body"/>
          </p:nvPr>
        </p:nvSpPr>
        <p:spPr>
          <a:xfrm>
            <a:off x="457200" y="1852210"/>
            <a:ext cx="3561000" cy="3073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9" name="Google Shape;119;p26"/>
          <p:cNvSpPr txBox="1"/>
          <p:nvPr>
            <p:ph idx="2" type="body"/>
          </p:nvPr>
        </p:nvSpPr>
        <p:spPr>
          <a:xfrm>
            <a:off x="5131069" y="1852125"/>
            <a:ext cx="3600000" cy="3073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0" name="Google Shape;120;p26"/>
          <p:cNvSpPr/>
          <p:nvPr/>
        </p:nvSpPr>
        <p:spPr>
          <a:xfrm>
            <a:off x="0" y="1118175"/>
            <a:ext cx="412800" cy="2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6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 - Gold">
  <p:cSld name="TITLE_AND_TWO_COLUMNS_1_1_1">
    <p:bg>
      <p:bgPr>
        <a:solidFill>
          <a:srgbClr val="ED9E46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7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24" name="Google Shape;124;p27"/>
          <p:cNvSpPr txBox="1"/>
          <p:nvPr>
            <p:ph idx="1" type="body"/>
          </p:nvPr>
        </p:nvSpPr>
        <p:spPr>
          <a:xfrm>
            <a:off x="397575" y="1846388"/>
            <a:ext cx="2691000" cy="28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5" name="Google Shape;125;p27"/>
          <p:cNvSpPr txBox="1"/>
          <p:nvPr>
            <p:ph idx="2" type="body"/>
          </p:nvPr>
        </p:nvSpPr>
        <p:spPr>
          <a:xfrm>
            <a:off x="3226491" y="1846388"/>
            <a:ext cx="2691000" cy="28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6" name="Google Shape;126;p27"/>
          <p:cNvSpPr txBox="1"/>
          <p:nvPr>
            <p:ph idx="3" type="body"/>
          </p:nvPr>
        </p:nvSpPr>
        <p:spPr>
          <a:xfrm>
            <a:off x="6055408" y="1846388"/>
            <a:ext cx="2691000" cy="28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indent="-3429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7" name="Google Shape;127;p27"/>
          <p:cNvSpPr/>
          <p:nvPr/>
        </p:nvSpPr>
        <p:spPr>
          <a:xfrm>
            <a:off x="0" y="1118175"/>
            <a:ext cx="412800" cy="2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7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- Gold">
  <p:cSld name="TITLE_ONLY_1_1">
    <p:bg>
      <p:bgPr>
        <a:solidFill>
          <a:srgbClr val="ED9E46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8"/>
          <p:cNvSpPr txBox="1"/>
          <p:nvPr>
            <p:ph type="title"/>
          </p:nvPr>
        </p:nvSpPr>
        <p:spPr>
          <a:xfrm>
            <a:off x="457200" y="276169"/>
            <a:ext cx="8229600" cy="573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1" name="Google Shape;131;p28"/>
          <p:cNvSpPr/>
          <p:nvPr/>
        </p:nvSpPr>
        <p:spPr>
          <a:xfrm>
            <a:off x="2584275" y="4565606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8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 - Gold">
  <p:cSld name="CAPTION_ONLY_1_1">
    <p:bg>
      <p:bgPr>
        <a:solidFill>
          <a:srgbClr val="ED9E46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588700" y="4406306"/>
            <a:ext cx="7966500" cy="278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35" name="Google Shape;135;p29"/>
          <p:cNvSpPr/>
          <p:nvPr/>
        </p:nvSpPr>
        <p:spPr>
          <a:xfrm>
            <a:off x="2584275" y="451669"/>
            <a:ext cx="39960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9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- Gold">
  <p:cSld name="BLANK_1_1">
    <p:bg>
      <p:bgPr>
        <a:solidFill>
          <a:srgbClr val="ED9E46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45AFDC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561950" y="1880794"/>
            <a:ext cx="8020200" cy="28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■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ebaim.org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ctrTitle"/>
          </p:nvPr>
        </p:nvSpPr>
        <p:spPr>
          <a:xfrm>
            <a:off x="443450" y="3204875"/>
            <a:ext cx="7511400" cy="118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SHOWER</a:t>
            </a:r>
            <a:r>
              <a:rPr lang="en"/>
              <a:t> </a:t>
            </a:r>
            <a:r>
              <a:rPr lang="en">
                <a:solidFill>
                  <a:srgbClr val="FFC800"/>
                </a:solidFill>
              </a:rPr>
              <a:t>POWER</a:t>
            </a:r>
            <a:r>
              <a:rPr lang="en">
                <a:solidFill>
                  <a:srgbClr val="FFC800"/>
                </a:solidFill>
              </a:rPr>
              <a:t> </a:t>
            </a:r>
            <a:endParaRPr/>
          </a:p>
        </p:txBody>
      </p:sp>
      <p:sp>
        <p:nvSpPr>
          <p:cNvPr id="144" name="Google Shape;144;p31"/>
          <p:cNvSpPr txBox="1"/>
          <p:nvPr>
            <p:ph idx="4294967295" type="subTitle"/>
          </p:nvPr>
        </p:nvSpPr>
        <p:spPr>
          <a:xfrm>
            <a:off x="443450" y="439902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By Shruti, Lauren, Leila and Veronica</a:t>
            </a:r>
            <a:endParaRPr/>
          </a:p>
        </p:txBody>
      </p:sp>
      <p:pic>
        <p:nvPicPr>
          <p:cNvPr id="145" name="Google Shape;1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9075" y="314000"/>
            <a:ext cx="3038465" cy="260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0"/>
          <p:cNvSpPr txBox="1"/>
          <p:nvPr>
            <p:ph idx="4294967295" type="title"/>
          </p:nvPr>
        </p:nvSpPr>
        <p:spPr>
          <a:xfrm>
            <a:off x="457200" y="2006944"/>
            <a:ext cx="8229600" cy="5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LIVE</a:t>
            </a:r>
            <a:r>
              <a:rPr lang="en" sz="6000"/>
              <a:t> </a:t>
            </a:r>
            <a:r>
              <a:rPr lang="en" sz="6000">
                <a:solidFill>
                  <a:srgbClr val="FFC800"/>
                </a:solidFill>
              </a:rPr>
              <a:t>DEMO</a:t>
            </a:r>
            <a:endParaRPr sz="6000">
              <a:solidFill>
                <a:srgbClr val="FFC800"/>
              </a:solidFill>
            </a:endParaRPr>
          </a:p>
        </p:txBody>
      </p:sp>
      <p:sp>
        <p:nvSpPr>
          <p:cNvPr id="211" name="Google Shape;211;p40"/>
          <p:cNvSpPr txBox="1"/>
          <p:nvPr>
            <p:ph idx="4294967295" type="subTitle"/>
          </p:nvPr>
        </p:nvSpPr>
        <p:spPr>
          <a:xfrm>
            <a:off x="481675" y="3590738"/>
            <a:ext cx="81582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fully functional app coded using Swift</a:t>
            </a:r>
            <a:endParaRPr/>
          </a:p>
        </p:txBody>
      </p:sp>
      <p:sp>
        <p:nvSpPr>
          <p:cNvPr id="212" name="Google Shape;212;p40"/>
          <p:cNvSpPr/>
          <p:nvPr/>
        </p:nvSpPr>
        <p:spPr>
          <a:xfrm>
            <a:off x="3979200" y="3311513"/>
            <a:ext cx="11856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40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1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</a:t>
            </a:r>
            <a:endParaRPr/>
          </a:p>
        </p:txBody>
      </p:sp>
      <p:sp>
        <p:nvSpPr>
          <p:cNvPr id="219" name="Google Shape;219;p41"/>
          <p:cNvSpPr txBox="1"/>
          <p:nvPr>
            <p:ph idx="1" type="body"/>
          </p:nvPr>
        </p:nvSpPr>
        <p:spPr>
          <a:xfrm>
            <a:off x="561950" y="1804594"/>
            <a:ext cx="80202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600"/>
              </a:spcBef>
              <a:spcAft>
                <a:spcPts val="0"/>
              </a:spcAft>
              <a:buSzPts val="2500"/>
              <a:buChar char="○"/>
            </a:pPr>
            <a:r>
              <a:rPr lang="en" sz="2500"/>
              <a:t>Took over 500 lines of code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en" sz="2500"/>
              <a:t>Has a timer to keep track of how long the shower is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en" sz="2500"/>
              <a:t>Infinite scrolling for song selection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en" sz="2500"/>
              <a:t>Notification to let you know you are over the time limit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en" sz="2500"/>
              <a:t>After the time limit the number becomes red</a:t>
            </a:r>
            <a:endParaRPr sz="2500"/>
          </a:p>
        </p:txBody>
      </p:sp>
      <p:sp>
        <p:nvSpPr>
          <p:cNvPr id="220" name="Google Shape;220;p41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2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 Consideration</a:t>
            </a:r>
            <a:endParaRPr/>
          </a:p>
        </p:txBody>
      </p:sp>
      <p:sp>
        <p:nvSpPr>
          <p:cNvPr id="226" name="Google Shape;226;p42"/>
          <p:cNvSpPr txBox="1"/>
          <p:nvPr>
            <p:ph idx="1" type="body"/>
          </p:nvPr>
        </p:nvSpPr>
        <p:spPr>
          <a:xfrm>
            <a:off x="485750" y="1804594"/>
            <a:ext cx="80202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Source Sans Pro"/>
              <a:buChar char="●"/>
            </a:pPr>
            <a:r>
              <a:rPr lang="en" sz="25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Used this to make sure this application was accessible to people with visual impairment. (Used Web Accessibility in Mind : </a:t>
            </a:r>
            <a:r>
              <a:rPr lang="en" sz="2500" u="sng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https://webaim.org/</a:t>
            </a:r>
            <a:r>
              <a:rPr lang="en" sz="25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 </a:t>
            </a:r>
            <a:endParaRPr sz="25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Source Sans Pro"/>
              <a:buChar char="●"/>
            </a:pPr>
            <a:r>
              <a:rPr lang="en" sz="25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Hearing impairment: We gave both a visual and audio feedback (bathtub animation/timer + sound effects) </a:t>
            </a:r>
            <a:endParaRPr sz="25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Source Sans Pro"/>
              <a:buChar char="●"/>
            </a:pPr>
            <a:r>
              <a:rPr lang="en" sz="25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Lock screen - swipe action</a:t>
            </a:r>
            <a:endParaRPr sz="25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3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Palette</a:t>
            </a:r>
            <a:endParaRPr/>
          </a:p>
        </p:txBody>
      </p:sp>
      <p:pic>
        <p:nvPicPr>
          <p:cNvPr id="232" name="Google Shape;23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300" y="1509600"/>
            <a:ext cx="5467927" cy="35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43"/>
          <p:cNvSpPr txBox="1"/>
          <p:nvPr/>
        </p:nvSpPr>
        <p:spPr>
          <a:xfrm>
            <a:off x="6152725" y="1509600"/>
            <a:ext cx="2718600" cy="3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Took into consideration our theme/idea. 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We went with blue to represent water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Made sure the contrast and color was accessible 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4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Pixel Perfection:</a:t>
            </a:r>
            <a:endParaRPr/>
          </a:p>
        </p:txBody>
      </p:sp>
      <p:sp>
        <p:nvSpPr>
          <p:cNvPr id="239" name="Google Shape;239;p44"/>
          <p:cNvSpPr txBox="1"/>
          <p:nvPr>
            <p:ph idx="1" type="body"/>
          </p:nvPr>
        </p:nvSpPr>
        <p:spPr>
          <a:xfrm>
            <a:off x="561950" y="1880794"/>
            <a:ext cx="80202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❖"/>
            </a:pPr>
            <a:r>
              <a:rPr lang="en"/>
              <a:t>Font 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❖"/>
            </a:pPr>
            <a:r>
              <a:rPr lang="en"/>
              <a:t>Padding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❖"/>
            </a:pPr>
            <a:r>
              <a:rPr lang="en"/>
              <a:t>Icons 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❖"/>
            </a:pPr>
            <a:r>
              <a:rPr lang="en"/>
              <a:t>User flows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❖"/>
            </a:pPr>
            <a:r>
              <a:rPr lang="en"/>
              <a:t>Accessibility</a:t>
            </a:r>
            <a:endParaRPr/>
          </a:p>
        </p:txBody>
      </p:sp>
      <p:pic>
        <p:nvPicPr>
          <p:cNvPr id="240" name="Google Shape;240;p44"/>
          <p:cNvPicPr preferRelativeResize="0"/>
          <p:nvPr/>
        </p:nvPicPr>
        <p:blipFill rotWithShape="1">
          <a:blip r:embed="rId3">
            <a:alphaModFix/>
          </a:blip>
          <a:srcRect b="3556" l="1286" r="3393" t="6393"/>
          <a:stretch/>
        </p:blipFill>
        <p:spPr>
          <a:xfrm>
            <a:off x="4084650" y="1415075"/>
            <a:ext cx="4223874" cy="345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5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46" name="Google Shape;246;p45"/>
          <p:cNvSpPr txBox="1"/>
          <p:nvPr>
            <p:ph idx="1" type="body"/>
          </p:nvPr>
        </p:nvSpPr>
        <p:spPr>
          <a:xfrm>
            <a:off x="561950" y="1880794"/>
            <a:ext cx="80202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Special thanks to all the people who helped us with this project: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Anna from Avanade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Edgar from Ticketmaster</a:t>
            </a:r>
            <a:endParaRPr sz="1800"/>
          </a:p>
        </p:txBody>
      </p:sp>
      <p:sp>
        <p:nvSpPr>
          <p:cNvPr id="247" name="Google Shape;247;p45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6"/>
          <p:cNvSpPr txBox="1"/>
          <p:nvPr>
            <p:ph idx="4294967295" type="ctrTitle"/>
          </p:nvPr>
        </p:nvSpPr>
        <p:spPr>
          <a:xfrm>
            <a:off x="457200" y="61179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253" name="Google Shape;253;p46"/>
          <p:cNvSpPr txBox="1"/>
          <p:nvPr>
            <p:ph idx="4294967295" type="subTitle"/>
          </p:nvPr>
        </p:nvSpPr>
        <p:spPr>
          <a:xfrm>
            <a:off x="457200" y="1639913"/>
            <a:ext cx="6593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1D98C7"/>
                </a:solidFill>
                <a:latin typeface="Montserrat"/>
                <a:ea typeface="Montserrat"/>
                <a:cs typeface="Montserrat"/>
                <a:sym typeface="Montserrat"/>
              </a:rPr>
              <a:t>Any questions?</a:t>
            </a:r>
            <a:endParaRPr sz="4800">
              <a:solidFill>
                <a:srgbClr val="1D98C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46"/>
          <p:cNvSpPr/>
          <p:nvPr/>
        </p:nvSpPr>
        <p:spPr>
          <a:xfrm>
            <a:off x="581050" y="2522531"/>
            <a:ext cx="60168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6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SCARCITY IS A GLOBAL PROBLEM</a:t>
            </a:r>
            <a:endParaRPr/>
          </a:p>
        </p:txBody>
      </p:sp>
      <p:sp>
        <p:nvSpPr>
          <p:cNvPr id="151" name="Google Shape;151;p32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2" name="Google Shape;152;p32" title="Drought in Californ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2412" y="1852384"/>
            <a:ext cx="4468574" cy="233959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2"/>
          <p:cNvSpPr txBox="1"/>
          <p:nvPr/>
        </p:nvSpPr>
        <p:spPr>
          <a:xfrm>
            <a:off x="5665113" y="4448638"/>
            <a:ext cx="23496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Drought</a:t>
            </a:r>
            <a:r>
              <a:rPr lang="en">
                <a:solidFill>
                  <a:srgbClr val="FFFFFF"/>
                </a:solidFill>
              </a:rPr>
              <a:t> in California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54" name="Google Shape;15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13" y="1708438"/>
            <a:ext cx="3881751" cy="258782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2"/>
          <p:cNvSpPr txBox="1"/>
          <p:nvPr/>
        </p:nvSpPr>
        <p:spPr>
          <a:xfrm>
            <a:off x="915313" y="4410538"/>
            <a:ext cx="26670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Drought in Cape Town, Africa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Imagine Lake Chelan</a:t>
            </a:r>
            <a:endParaRPr/>
          </a:p>
        </p:txBody>
      </p:sp>
      <p:sp>
        <p:nvSpPr>
          <p:cNvPr id="161" name="Google Shape;161;p33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Google Shape;16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526" y="1772100"/>
            <a:ext cx="4023926" cy="3017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0826" y="1713250"/>
            <a:ext cx="4187050" cy="314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4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Competitive Analysis</a:t>
            </a:r>
            <a:endParaRPr/>
          </a:p>
        </p:txBody>
      </p:sp>
      <p:sp>
        <p:nvSpPr>
          <p:cNvPr id="169" name="Google Shape;169;p34"/>
          <p:cNvSpPr txBox="1"/>
          <p:nvPr>
            <p:ph idx="1" type="body"/>
          </p:nvPr>
        </p:nvSpPr>
        <p:spPr>
          <a:xfrm>
            <a:off x="561950" y="1880794"/>
            <a:ext cx="80202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○"/>
            </a:pPr>
            <a:r>
              <a:rPr lang="en"/>
              <a:t>No other existing application in the market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en"/>
              <a:t>Only shower games on the App store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en"/>
              <a:t>Web apps - not shower friendly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5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Shorter Showers?</a:t>
            </a:r>
            <a:endParaRPr/>
          </a:p>
        </p:txBody>
      </p:sp>
      <p:sp>
        <p:nvSpPr>
          <p:cNvPr id="175" name="Google Shape;175;p35"/>
          <p:cNvSpPr txBox="1"/>
          <p:nvPr>
            <p:ph idx="1" type="body"/>
          </p:nvPr>
        </p:nvSpPr>
        <p:spPr>
          <a:xfrm>
            <a:off x="561950" y="1880794"/>
            <a:ext cx="80202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➔"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average American uses 25,300 gallons of water a year (69.3 gallons daily).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➔"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 average shower uses about 5 gallons of water per minute. 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➔"/>
            </a:pPr>
            <a:r>
              <a:rPr lang="en" sz="2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If you shorten your shower by 2 minutes, you can cut your water use by 10 gallons.</a:t>
            </a:r>
            <a:endParaRPr sz="2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6"/>
          <p:cNvSpPr txBox="1"/>
          <p:nvPr>
            <p:ph type="title"/>
          </p:nvPr>
        </p:nvSpPr>
        <p:spPr>
          <a:xfrm>
            <a:off x="457200" y="447620"/>
            <a:ext cx="8229600" cy="10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Gallons per minute</a:t>
            </a:r>
            <a:endParaRPr/>
          </a:p>
        </p:txBody>
      </p:sp>
      <p:pic>
        <p:nvPicPr>
          <p:cNvPr id="181" name="Google Shape;18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200" y="1935700"/>
            <a:ext cx="2983125" cy="298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4700" y="1859551"/>
            <a:ext cx="3135426" cy="31354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6"/>
          <p:cNvSpPr txBox="1"/>
          <p:nvPr/>
        </p:nvSpPr>
        <p:spPr>
          <a:xfrm>
            <a:off x="3416463" y="1917700"/>
            <a:ext cx="2210100" cy="25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A tree needs 20 gallons of water a week!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If we save 4 minutes of our shower time, we can water a tree for a week!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7"/>
          <p:cNvSpPr txBox="1"/>
          <p:nvPr>
            <p:ph idx="4294967295" type="title"/>
          </p:nvPr>
        </p:nvSpPr>
        <p:spPr>
          <a:xfrm>
            <a:off x="457200" y="2387944"/>
            <a:ext cx="8229600" cy="5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Singing</a:t>
            </a:r>
            <a:endParaRPr sz="6000">
              <a:solidFill>
                <a:srgbClr val="FFC800"/>
              </a:solidFill>
            </a:endParaRPr>
          </a:p>
        </p:txBody>
      </p:sp>
      <p:sp>
        <p:nvSpPr>
          <p:cNvPr id="189" name="Google Shape;189;p37"/>
          <p:cNvSpPr txBox="1"/>
          <p:nvPr>
            <p:ph idx="4294967295" type="subTitle"/>
          </p:nvPr>
        </p:nvSpPr>
        <p:spPr>
          <a:xfrm>
            <a:off x="0" y="3590750"/>
            <a:ext cx="90348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Integrate our favorite activity - singing! 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make showers more sustainable and still enjoyable!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0" name="Google Shape;190;p37"/>
          <p:cNvSpPr/>
          <p:nvPr/>
        </p:nvSpPr>
        <p:spPr>
          <a:xfrm>
            <a:off x="3979200" y="3311513"/>
            <a:ext cx="11856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7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2" name="Google Shape;19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7300" y="279750"/>
            <a:ext cx="2749399" cy="1833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8"/>
          <p:cNvSpPr txBox="1"/>
          <p:nvPr>
            <p:ph idx="4294967295" type="title"/>
          </p:nvPr>
        </p:nvSpPr>
        <p:spPr>
          <a:xfrm>
            <a:off x="457200" y="2006944"/>
            <a:ext cx="8229600" cy="5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BATHTUB</a:t>
            </a:r>
            <a:r>
              <a:rPr lang="en" sz="6000"/>
              <a:t> </a:t>
            </a:r>
            <a:r>
              <a:rPr lang="en" sz="6000">
                <a:solidFill>
                  <a:srgbClr val="FFC800"/>
                </a:solidFill>
              </a:rPr>
              <a:t>ANIMATION</a:t>
            </a:r>
            <a:endParaRPr sz="6000">
              <a:solidFill>
                <a:srgbClr val="FFC800"/>
              </a:solidFill>
            </a:endParaRPr>
          </a:p>
        </p:txBody>
      </p:sp>
      <p:sp>
        <p:nvSpPr>
          <p:cNvPr id="198" name="Google Shape;198;p38"/>
          <p:cNvSpPr txBox="1"/>
          <p:nvPr>
            <p:ph idx="4294967295" type="subTitle"/>
          </p:nvPr>
        </p:nvSpPr>
        <p:spPr>
          <a:xfrm>
            <a:off x="481675" y="3590738"/>
            <a:ext cx="81582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Give visual feedback of how length of the shower in relation to the set time</a:t>
            </a:r>
            <a:endParaRPr/>
          </a:p>
        </p:txBody>
      </p:sp>
      <p:sp>
        <p:nvSpPr>
          <p:cNvPr id="199" name="Google Shape;199;p38"/>
          <p:cNvSpPr/>
          <p:nvPr/>
        </p:nvSpPr>
        <p:spPr>
          <a:xfrm>
            <a:off x="3979200" y="3311513"/>
            <a:ext cx="1185600" cy="12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8"/>
          <p:cNvSpPr txBox="1"/>
          <p:nvPr>
            <p:ph idx="12" type="sldNum"/>
          </p:nvPr>
        </p:nvSpPr>
        <p:spPr>
          <a:xfrm>
            <a:off x="8556775" y="4853550"/>
            <a:ext cx="548700" cy="2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9"/>
          <p:cNvPicPr preferRelativeResize="0"/>
          <p:nvPr/>
        </p:nvPicPr>
        <p:blipFill rotWithShape="1">
          <a:blip r:embed="rId3">
            <a:alphaModFix/>
          </a:blip>
          <a:srcRect b="-1286" l="0" r="-1286" t="0"/>
          <a:stretch/>
        </p:blipFill>
        <p:spPr>
          <a:xfrm>
            <a:off x="2418179" y="350325"/>
            <a:ext cx="4320225" cy="432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